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5"/>
  </p:notes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ejaVu Serif" charset="1" panose="02060603050605020204"/>
      <p:regular r:id="rId10"/>
    </p:embeddedFont>
    <p:embeddedFont>
      <p:font typeface="DejaVu Serif Bold" charset="1" panose="02060803050605020204"/>
      <p:regular r:id="rId11"/>
    </p:embeddedFont>
    <p:embeddedFont>
      <p:font typeface="DejaVu Serif Italics" charset="1" panose="020606030503050B0204"/>
      <p:regular r:id="rId12"/>
    </p:embeddedFont>
    <p:embeddedFont>
      <p:font typeface="DejaVu Serif Bold Italics" charset="1" panose="020608030503050B0204"/>
      <p:regular r:id="rId13"/>
    </p:embeddedFont>
    <p:embeddedFont>
      <p:font typeface="Noto Sans" charset="1" panose="020B0502040504020204"/>
      <p:regular r:id="rId14"/>
    </p:embeddedFont>
    <p:embeddedFont>
      <p:font typeface="Noto Sans Bold" charset="1" panose="020B0802040504020204"/>
      <p:regular r:id="rId15"/>
    </p:embeddedFont>
    <p:embeddedFont>
      <p:font typeface="Noto Sans Italics" charset="1" panose="020B0502040504090204"/>
      <p:regular r:id="rId16"/>
    </p:embeddedFont>
    <p:embeddedFont>
      <p:font typeface="Noto Sans Bold Italics" charset="1" panose="020B0802040504090204"/>
      <p:regular r:id="rId17"/>
    </p:embeddedFont>
    <p:embeddedFont>
      <p:font typeface="Arsenal" charset="1" panose="00000500000000000000"/>
      <p:regular r:id="rId18"/>
    </p:embeddedFont>
    <p:embeddedFont>
      <p:font typeface="Arsenal Bold" charset="1" panose="00000800000000000000"/>
      <p:regular r:id="rId19"/>
    </p:embeddedFont>
    <p:embeddedFont>
      <p:font typeface="Arsenal Italics" charset="1" panose="00000500000000000000"/>
      <p:regular r:id="rId20"/>
    </p:embeddedFont>
    <p:embeddedFont>
      <p:font typeface="Arsenal Bold Italics" charset="1" panose="00000800000000000000"/>
      <p:regular r:id="rId21"/>
    </p:embeddedFont>
    <p:embeddedFont>
      <p:font typeface="Noto Serif Display Black" charset="1" panose="02020A02080505020204"/>
      <p:regular r:id="rId22"/>
    </p:embeddedFont>
    <p:embeddedFont>
      <p:font typeface="Noto Serif Display Black Italics" charset="1" panose="02020A0208050509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notesMasters/notesMaster1.xml" Type="http://schemas.openxmlformats.org/officeDocument/2006/relationships/notesMaster"/><Relationship Id="rId36" Target="theme/theme2.xml" Type="http://schemas.openxmlformats.org/officeDocument/2006/relationships/theme"/><Relationship Id="rId37" Target="notesSlides/notesSlide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Καταστάσεις χαρακτήρων </a:t>
            </a:r>
          </a:p>
          <a:p>
            <a:r>
              <a:rPr lang="en-US"/>
              <a:t/>
            </a:r>
          </a:p>
          <a:p>
            <a:r>
              <a:rPr lang="en-US"/>
              <a:t>το σουβλάκι ξεκινάει ως ξύλινο καλαμάκι και το κρέας σε ωμή μορφή ενώ η πίτα και οι πατάτες συσκευασμένα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https://youtu.be/Muk_bxGY9eM" TargetMode="External" Type="http://schemas.openxmlformats.org/officeDocument/2006/relationships/video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9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2506">
            <a:off x="-3096006" y="4085306"/>
            <a:ext cx="6954012" cy="8229600"/>
          </a:xfrm>
          <a:custGeom>
            <a:avLst/>
            <a:gdLst/>
            <a:ahLst/>
            <a:cxnLst/>
            <a:rect r="r" b="b" t="t" l="l"/>
            <a:pathLst>
              <a:path h="8229600" w="6954012">
                <a:moveTo>
                  <a:pt x="0" y="0"/>
                </a:moveTo>
                <a:lnTo>
                  <a:pt x="6954012" y="0"/>
                </a:lnTo>
                <a:lnTo>
                  <a:pt x="69540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17596" y="-1028700"/>
            <a:ext cx="7036308" cy="8229600"/>
          </a:xfrm>
          <a:custGeom>
            <a:avLst/>
            <a:gdLst/>
            <a:ahLst/>
            <a:cxnLst/>
            <a:rect r="r" b="b" t="t" l="l"/>
            <a:pathLst>
              <a:path h="8229600" w="7036308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108665" y="3634892"/>
            <a:ext cx="12070671" cy="3150566"/>
            <a:chOff x="0" y="0"/>
            <a:chExt cx="16094228" cy="420075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027007"/>
              <a:ext cx="16094228" cy="2283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840"/>
                </a:lnSpc>
              </a:pPr>
              <a:r>
                <a:rPr lang="en-US" sz="12000" spc="-359">
                  <a:solidFill>
                    <a:srgbClr val="5A352C"/>
                  </a:solidFill>
                  <a:latin typeface="Noto Serif Display Black"/>
                </a:rPr>
                <a:t>Souvlaki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741649" y="-47625"/>
              <a:ext cx="10610931" cy="688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764">
                  <a:solidFill>
                    <a:srgbClr val="E59E82"/>
                  </a:solidFill>
                  <a:latin typeface="Arsenal Bold"/>
                </a:rPr>
                <a:t>ANIM8 PRODUCTIONS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135349" y="3587556"/>
              <a:ext cx="9823531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 spc="140">
                  <a:solidFill>
                    <a:srgbClr val="E59E82"/>
                  </a:solidFill>
                  <a:latin typeface="Arsenal"/>
                </a:rPr>
                <a:t>powered by lego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10800000">
            <a:off x="381000" y="1367905"/>
            <a:ext cx="1992187" cy="2357618"/>
          </a:xfrm>
          <a:custGeom>
            <a:avLst/>
            <a:gdLst/>
            <a:ahLst/>
            <a:cxnLst/>
            <a:rect r="r" b="b" t="t" l="l"/>
            <a:pathLst>
              <a:path h="2357618" w="1992187">
                <a:moveTo>
                  <a:pt x="0" y="0"/>
                </a:moveTo>
                <a:lnTo>
                  <a:pt x="1992187" y="0"/>
                </a:lnTo>
                <a:lnTo>
                  <a:pt x="1992187" y="2357618"/>
                </a:lnTo>
                <a:lnTo>
                  <a:pt x="0" y="2357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5374024" y="7391400"/>
            <a:ext cx="1885276" cy="2205001"/>
          </a:xfrm>
          <a:custGeom>
            <a:avLst/>
            <a:gdLst/>
            <a:ahLst/>
            <a:cxnLst/>
            <a:rect r="r" b="b" t="t" l="l"/>
            <a:pathLst>
              <a:path h="2205001" w="1885276">
                <a:moveTo>
                  <a:pt x="0" y="0"/>
                </a:moveTo>
                <a:lnTo>
                  <a:pt x="1885276" y="0"/>
                </a:lnTo>
                <a:lnTo>
                  <a:pt x="1885276" y="2205001"/>
                </a:lnTo>
                <a:lnTo>
                  <a:pt x="0" y="2205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071" y="8634730"/>
            <a:ext cx="694030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A352C"/>
                </a:solidFill>
                <a:latin typeface="Noto Serif Display Black"/>
              </a:rPr>
              <a:t>Βασίλης Τσανάκης dpsd18119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A352C"/>
                </a:solidFill>
                <a:latin typeface="Noto Serif Display Black"/>
              </a:rPr>
              <a:t> Δανιήλ Συρόπουλος dpsd19124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9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3657600" y="2057400"/>
            <a:ext cx="10972800" cy="61721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EE9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05632" y="4274503"/>
            <a:ext cx="1507673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Noto Sans Bold"/>
              </a:rPr>
              <a:t>Σας ευχαριστούμε πολύ!!!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35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33641" y="3312795"/>
            <a:ext cx="7820717" cy="3661410"/>
            <a:chOff x="0" y="0"/>
            <a:chExt cx="10427623" cy="488188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52400"/>
              <a:ext cx="10427623" cy="1464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>
                  <a:solidFill>
                    <a:srgbClr val="FEE9D6"/>
                  </a:solidFill>
                  <a:latin typeface="Noto Serif Display Black"/>
                </a:rPr>
                <a:t>Θέμα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734409" y="2123017"/>
              <a:ext cx="8958806" cy="2758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252">
                  <a:solidFill>
                    <a:srgbClr val="FEE9D6"/>
                  </a:solidFill>
                  <a:latin typeface="Arsenal"/>
                </a:rPr>
                <a:t>Ο μύθος του φιλμ περιγράφει τη δημιουργία παραδοσιακού εδέσματος αποτελούμενη από τουβλάκια Lego 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4472978">
            <a:off x="-2448306" y="-2514601"/>
            <a:ext cx="6954012" cy="8229600"/>
          </a:xfrm>
          <a:custGeom>
            <a:avLst/>
            <a:gdLst/>
            <a:ahLst/>
            <a:cxnLst/>
            <a:rect r="r" b="b" t="t" l="l"/>
            <a:pathLst>
              <a:path h="8229600" w="6954012">
                <a:moveTo>
                  <a:pt x="0" y="0"/>
                </a:moveTo>
                <a:lnTo>
                  <a:pt x="6954012" y="0"/>
                </a:lnTo>
                <a:lnTo>
                  <a:pt x="69540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472978">
            <a:off x="13782294" y="5143500"/>
            <a:ext cx="6954012" cy="8229600"/>
          </a:xfrm>
          <a:custGeom>
            <a:avLst/>
            <a:gdLst/>
            <a:ahLst/>
            <a:cxnLst/>
            <a:rect r="r" b="b" t="t" l="l"/>
            <a:pathLst>
              <a:path h="8229600" w="6954012">
                <a:moveTo>
                  <a:pt x="0" y="0"/>
                </a:moveTo>
                <a:lnTo>
                  <a:pt x="6954012" y="0"/>
                </a:lnTo>
                <a:lnTo>
                  <a:pt x="69540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35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33984" y="3312795"/>
            <a:ext cx="14492818" cy="3661410"/>
            <a:chOff x="0" y="0"/>
            <a:chExt cx="19323757" cy="488188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52400"/>
              <a:ext cx="19323757" cy="1464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>
                  <a:solidFill>
                    <a:srgbClr val="FEE9D6"/>
                  </a:solidFill>
                  <a:latin typeface="Noto Serif Display Black"/>
                </a:rPr>
                <a:t>Περίληψη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360956" y="2123017"/>
              <a:ext cx="16601845" cy="2758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252">
                  <a:solidFill>
                    <a:srgbClr val="FEE9D6"/>
                  </a:solidFill>
                  <a:latin typeface="Arsenal"/>
                </a:rPr>
                <a:t>Στον χώρο μιας κουζίνας η ταινία απεικονίζει την διαδικασία της Παρασκευής ενός παραδοσιακού εδέσματος όπως το σουβλάκι καθώς και άλλες λιχουδιές σαν τις πίτες και τις πατάτες  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4472978">
            <a:off x="-2448306" y="-2514601"/>
            <a:ext cx="6954012" cy="8229600"/>
          </a:xfrm>
          <a:custGeom>
            <a:avLst/>
            <a:gdLst/>
            <a:ahLst/>
            <a:cxnLst/>
            <a:rect r="r" b="b" t="t" l="l"/>
            <a:pathLst>
              <a:path h="8229600" w="6954012">
                <a:moveTo>
                  <a:pt x="0" y="0"/>
                </a:moveTo>
                <a:lnTo>
                  <a:pt x="6954012" y="0"/>
                </a:lnTo>
                <a:lnTo>
                  <a:pt x="69540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472978">
            <a:off x="13782294" y="5143500"/>
            <a:ext cx="6954012" cy="8229600"/>
          </a:xfrm>
          <a:custGeom>
            <a:avLst/>
            <a:gdLst/>
            <a:ahLst/>
            <a:cxnLst/>
            <a:rect r="r" b="b" t="t" l="l"/>
            <a:pathLst>
              <a:path h="8229600" w="6954012">
                <a:moveTo>
                  <a:pt x="0" y="0"/>
                </a:moveTo>
                <a:lnTo>
                  <a:pt x="6954012" y="0"/>
                </a:lnTo>
                <a:lnTo>
                  <a:pt x="69540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9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057275"/>
            <a:ext cx="10591800" cy="12401550"/>
            <a:chOff x="0" y="0"/>
            <a:chExt cx="14122400" cy="165354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930" t="0" r="28930" b="0"/>
            <a:stretch>
              <a:fillRect/>
            </a:stretch>
          </p:blipFill>
          <p:spPr>
            <a:xfrm flipH="false" flipV="false">
              <a:off x="0" y="0"/>
              <a:ext cx="7061200" cy="82677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2475" t="0" r="36129" b="0"/>
            <a:stretch>
              <a:fillRect/>
            </a:stretch>
          </p:blipFill>
          <p:spPr>
            <a:xfrm flipH="false" flipV="false">
              <a:off x="7061200" y="0"/>
              <a:ext cx="7061200" cy="82677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43461" t="0" r="10706" b="0"/>
            <a:stretch>
              <a:fillRect/>
            </a:stretch>
          </p:blipFill>
          <p:spPr>
            <a:xfrm flipH="false" flipV="false">
              <a:off x="0" y="8267700"/>
              <a:ext cx="7061200" cy="826770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9273" t="0" r="38476" b="0"/>
            <a:stretch>
              <a:fillRect/>
            </a:stretch>
          </p:blipFill>
          <p:spPr>
            <a:xfrm flipH="false" flipV="false">
              <a:off x="7061200" y="8267700"/>
              <a:ext cx="7061200" cy="8267700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-1217161">
            <a:off x="14535485" y="-3149685"/>
            <a:ext cx="4837738" cy="5725133"/>
          </a:xfrm>
          <a:custGeom>
            <a:avLst/>
            <a:gdLst/>
            <a:ahLst/>
            <a:cxnLst/>
            <a:rect r="r" b="b" t="t" l="l"/>
            <a:pathLst>
              <a:path h="5725133" w="4837738">
                <a:moveTo>
                  <a:pt x="0" y="0"/>
                </a:moveTo>
                <a:lnTo>
                  <a:pt x="4837738" y="0"/>
                </a:lnTo>
                <a:lnTo>
                  <a:pt x="4837738" y="5725133"/>
                </a:lnTo>
                <a:lnTo>
                  <a:pt x="0" y="57251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283091">
            <a:off x="13927756" y="6524287"/>
            <a:ext cx="6317118" cy="4485154"/>
          </a:xfrm>
          <a:custGeom>
            <a:avLst/>
            <a:gdLst/>
            <a:ahLst/>
            <a:cxnLst/>
            <a:rect r="r" b="b" t="t" l="l"/>
            <a:pathLst>
              <a:path h="4485154" w="6317118">
                <a:moveTo>
                  <a:pt x="0" y="0"/>
                </a:moveTo>
                <a:lnTo>
                  <a:pt x="6317119" y="0"/>
                </a:lnTo>
                <a:lnTo>
                  <a:pt x="6317119" y="4485154"/>
                </a:lnTo>
                <a:lnTo>
                  <a:pt x="0" y="44851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833530" y="3993350"/>
            <a:ext cx="5120824" cy="2680868"/>
            <a:chOff x="0" y="0"/>
            <a:chExt cx="6827765" cy="357449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47892" y="-28575"/>
              <a:ext cx="6731982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 spc="514">
                  <a:solidFill>
                    <a:srgbClr val="E59E82"/>
                  </a:solidFill>
                  <a:latin typeface="Arsenal Bold"/>
                </a:rPr>
                <a:t>Έρευνα χώρου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80092"/>
              <a:ext cx="6827765" cy="2594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5A352C"/>
                  </a:solidFill>
                  <a:latin typeface="Arsenal"/>
                </a:rPr>
                <a:t>Χωρίσαμε τον χώρο σε 4 βασικά σκηνικά: Τραπέζι κουζίνας, κύριο πάγκο, μάτι κουζίνας και πάγκο ΑΦ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9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17161">
            <a:off x="14535485" y="-3149685"/>
            <a:ext cx="4837738" cy="5725133"/>
          </a:xfrm>
          <a:custGeom>
            <a:avLst/>
            <a:gdLst/>
            <a:ahLst/>
            <a:cxnLst/>
            <a:rect r="r" b="b" t="t" l="l"/>
            <a:pathLst>
              <a:path h="5725133" w="4837738">
                <a:moveTo>
                  <a:pt x="0" y="0"/>
                </a:moveTo>
                <a:lnTo>
                  <a:pt x="4837738" y="0"/>
                </a:lnTo>
                <a:lnTo>
                  <a:pt x="4837738" y="5725133"/>
                </a:lnTo>
                <a:lnTo>
                  <a:pt x="0" y="5725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283091">
            <a:off x="13927756" y="6524287"/>
            <a:ext cx="6317118" cy="4485154"/>
          </a:xfrm>
          <a:custGeom>
            <a:avLst/>
            <a:gdLst/>
            <a:ahLst/>
            <a:cxnLst/>
            <a:rect r="r" b="b" t="t" l="l"/>
            <a:pathLst>
              <a:path h="4485154" w="6317118">
                <a:moveTo>
                  <a:pt x="0" y="0"/>
                </a:moveTo>
                <a:lnTo>
                  <a:pt x="6317119" y="0"/>
                </a:lnTo>
                <a:lnTo>
                  <a:pt x="6317119" y="4485154"/>
                </a:lnTo>
                <a:lnTo>
                  <a:pt x="0" y="4485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29585" y="-20251"/>
            <a:ext cx="6345190" cy="5961575"/>
          </a:xfrm>
          <a:custGeom>
            <a:avLst/>
            <a:gdLst/>
            <a:ahLst/>
            <a:cxnLst/>
            <a:rect r="r" b="b" t="t" l="l"/>
            <a:pathLst>
              <a:path h="5961575" w="6345190">
                <a:moveTo>
                  <a:pt x="0" y="0"/>
                </a:moveTo>
                <a:lnTo>
                  <a:pt x="6345189" y="0"/>
                </a:lnTo>
                <a:lnTo>
                  <a:pt x="6345189" y="5961576"/>
                </a:lnTo>
                <a:lnTo>
                  <a:pt x="0" y="5961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5941325"/>
            <a:ext cx="9144000" cy="4304522"/>
          </a:xfrm>
          <a:custGeom>
            <a:avLst/>
            <a:gdLst/>
            <a:ahLst/>
            <a:cxnLst/>
            <a:rect r="r" b="b" t="t" l="l"/>
            <a:pathLst>
              <a:path h="4304522" w="9144000">
                <a:moveTo>
                  <a:pt x="0" y="0"/>
                </a:moveTo>
                <a:lnTo>
                  <a:pt x="9144000" y="0"/>
                </a:lnTo>
                <a:lnTo>
                  <a:pt x="9144000" y="4304522"/>
                </a:lnTo>
                <a:lnTo>
                  <a:pt x="0" y="43045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20251"/>
            <a:ext cx="5829585" cy="5961575"/>
          </a:xfrm>
          <a:custGeom>
            <a:avLst/>
            <a:gdLst/>
            <a:ahLst/>
            <a:cxnLst/>
            <a:rect r="r" b="b" t="t" l="l"/>
            <a:pathLst>
              <a:path h="5961575" w="5829585">
                <a:moveTo>
                  <a:pt x="0" y="0"/>
                </a:moveTo>
                <a:lnTo>
                  <a:pt x="5829585" y="0"/>
                </a:lnTo>
                <a:lnTo>
                  <a:pt x="5829585" y="5961576"/>
                </a:lnTo>
                <a:lnTo>
                  <a:pt x="0" y="59615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852542" y="2561625"/>
            <a:ext cx="5120824" cy="2185568"/>
            <a:chOff x="0" y="0"/>
            <a:chExt cx="6827765" cy="291409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47892" y="-28575"/>
              <a:ext cx="6731982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 spc="514">
                  <a:solidFill>
                    <a:srgbClr val="E59E82"/>
                  </a:solidFill>
                  <a:latin typeface="Arsenal Bold"/>
                </a:rPr>
                <a:t>Χαρακτήρες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80092"/>
              <a:ext cx="6827765" cy="1933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5A352C"/>
                  </a:solidFill>
                  <a:latin typeface="Arsenal"/>
                </a:rPr>
                <a:t>Οι κύριοι χαρακτήρες της ταινίας είναι 3: Το σουβλάκι, η πίτα και οι πατάτες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EE9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1562" y="4058959"/>
            <a:ext cx="17344876" cy="102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>
                <a:solidFill>
                  <a:srgbClr val="000000"/>
                </a:solidFill>
                <a:latin typeface="DejaVu Serif Bold"/>
              </a:rPr>
              <a:t>Δραματική δομή - Σενάριο - Ντεκουπάζ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EE9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301301"/>
            <a:ext cx="441781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erif Display Black"/>
              </a:rPr>
              <a:t>Δραματική δομή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601313" y="2290225"/>
            <a:ext cx="213092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erif Display Black"/>
              </a:rPr>
              <a:t>Σενάριο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05206" y="2301301"/>
            <a:ext cx="291792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erif Display Black"/>
              </a:rPr>
              <a:t>Ντεκουπάζ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3200" y="3919855"/>
            <a:ext cx="2742902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"/>
              </a:rPr>
              <a:t>Δυο πράξεις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"/>
              </a:rPr>
              <a:t>Αρχική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"/>
              </a:rPr>
              <a:t>Τελική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65896" y="3919855"/>
            <a:ext cx="3144441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"/>
              </a:rPr>
              <a:t>6 Σκηνές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"/>
              </a:rPr>
              <a:t>21 Πλάνα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"/>
              </a:rPr>
              <a:t>Εισαγωγή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"/>
              </a:rPr>
              <a:t>Τίτλοι τέλους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70110" y="3919855"/>
            <a:ext cx="661789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"/>
              </a:rPr>
              <a:t>447 Φωτογραφίες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"/>
              </a:rPr>
              <a:t>2  λεπτά Animation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"/>
              </a:rPr>
              <a:t>30" Τίτλοι Αρχής και Τέλους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"/>
              </a:rPr>
              <a:t>Είδος πλάνου 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EE9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51670" y="4341178"/>
            <a:ext cx="14184660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00000"/>
                </a:solidFill>
                <a:latin typeface="Noto Sans Bold"/>
              </a:rPr>
              <a:t>Φωτογραφία - Μοντάζ - Τεχνοτροπία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EE9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251" y="2818376"/>
            <a:ext cx="318804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Μοντάζ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563110"/>
            <a:ext cx="295915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"/>
              </a:rPr>
              <a:t>iMovie   Garageband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92565" y="2818376"/>
            <a:ext cx="510287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Φωτογραφία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81999" y="4819967"/>
            <a:ext cx="27240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"/>
              </a:rPr>
              <a:t>Nikon 3100d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30313" y="2818376"/>
            <a:ext cx="483780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Τεχνοτροπία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11800" y="4819967"/>
            <a:ext cx="273516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"/>
              </a:rPr>
              <a:t>Stop motion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"/>
              </a:rPr>
              <a:t>Καρέ-καρέ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"/>
              </a:rPr>
              <a:t>3-7 fps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DAFkqa-vgak</dc:identifier>
  <dcterms:modified xsi:type="dcterms:W3CDTF">2011-08-01T06:04:30Z</dcterms:modified>
  <cp:revision>1</cp:revision>
  <dc:title>Greek Souvlaki Out of Lego</dc:title>
</cp:coreProperties>
</file>